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True Typewriter" charset="1" panose="0206070404020502040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2JZpb2r8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4.jpeg" Type="http://schemas.openxmlformats.org/officeDocument/2006/relationships/image"/><Relationship Id="rId9" Target="../media/VAG2JZpb2r8.mp4" Type="http://schemas.openxmlformats.org/officeDocument/2006/relationships/video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4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893358">
            <a:off x="11732831" y="-1070325"/>
            <a:ext cx="7881124" cy="6101303"/>
          </a:xfrm>
          <a:custGeom>
            <a:avLst/>
            <a:gdLst/>
            <a:ahLst/>
            <a:cxnLst/>
            <a:rect r="r" b="b" t="t" l="l"/>
            <a:pathLst>
              <a:path h="6101303" w="7881124">
                <a:moveTo>
                  <a:pt x="0" y="0"/>
                </a:moveTo>
                <a:lnTo>
                  <a:pt x="7881124" y="0"/>
                </a:lnTo>
                <a:lnTo>
                  <a:pt x="7881124" y="6101303"/>
                </a:lnTo>
                <a:lnTo>
                  <a:pt x="0" y="6101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43672" y="350749"/>
            <a:ext cx="9800657" cy="9800657"/>
          </a:xfrm>
          <a:custGeom>
            <a:avLst/>
            <a:gdLst/>
            <a:ahLst/>
            <a:cxnLst/>
            <a:rect r="r" b="b" t="t" l="l"/>
            <a:pathLst>
              <a:path h="9800657" w="9800657">
                <a:moveTo>
                  <a:pt x="0" y="0"/>
                </a:moveTo>
                <a:lnTo>
                  <a:pt x="9800656" y="0"/>
                </a:lnTo>
                <a:lnTo>
                  <a:pt x="9800656" y="9800657"/>
                </a:lnTo>
                <a:lnTo>
                  <a:pt x="0" y="98006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893358">
            <a:off x="-1285518" y="5076111"/>
            <a:ext cx="7881124" cy="6101303"/>
          </a:xfrm>
          <a:custGeom>
            <a:avLst/>
            <a:gdLst/>
            <a:ahLst/>
            <a:cxnLst/>
            <a:rect r="r" b="b" t="t" l="l"/>
            <a:pathLst>
              <a:path h="6101303" w="7881124">
                <a:moveTo>
                  <a:pt x="0" y="0"/>
                </a:moveTo>
                <a:lnTo>
                  <a:pt x="7881124" y="0"/>
                </a:lnTo>
                <a:lnTo>
                  <a:pt x="7881124" y="6101303"/>
                </a:lnTo>
                <a:lnTo>
                  <a:pt x="0" y="6101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73769" y="3213326"/>
            <a:ext cx="11340462" cy="304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48"/>
              </a:lnSpc>
              <a:spcBef>
                <a:spcPct val="0"/>
              </a:spcBef>
            </a:pPr>
            <a:r>
              <a:rPr lang="en-US" sz="18540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Aeroguard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916393">
            <a:off x="40288" y="6860593"/>
            <a:ext cx="6602516" cy="2286121"/>
          </a:xfrm>
          <a:custGeom>
            <a:avLst/>
            <a:gdLst/>
            <a:ahLst/>
            <a:cxnLst/>
            <a:rect r="r" b="b" t="t" l="l"/>
            <a:pathLst>
              <a:path h="2286121" w="6602516">
                <a:moveTo>
                  <a:pt x="0" y="0"/>
                </a:moveTo>
                <a:lnTo>
                  <a:pt x="6602516" y="0"/>
                </a:lnTo>
                <a:lnTo>
                  <a:pt x="6602516" y="2286121"/>
                </a:lnTo>
                <a:lnTo>
                  <a:pt x="0" y="22861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76184" y="8003653"/>
            <a:ext cx="4247180" cy="4295504"/>
          </a:xfrm>
          <a:custGeom>
            <a:avLst/>
            <a:gdLst/>
            <a:ahLst/>
            <a:cxnLst/>
            <a:rect r="r" b="b" t="t" l="l"/>
            <a:pathLst>
              <a:path h="4295504" w="4247180">
                <a:moveTo>
                  <a:pt x="0" y="0"/>
                </a:moveTo>
                <a:lnTo>
                  <a:pt x="4247180" y="0"/>
                </a:lnTo>
                <a:lnTo>
                  <a:pt x="4247180" y="4295505"/>
                </a:lnTo>
                <a:lnTo>
                  <a:pt x="0" y="42955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99774" y="6101670"/>
            <a:ext cx="993971" cy="993971"/>
          </a:xfrm>
          <a:custGeom>
            <a:avLst/>
            <a:gdLst/>
            <a:ahLst/>
            <a:cxnLst/>
            <a:rect r="r" b="b" t="t" l="l"/>
            <a:pathLst>
              <a:path h="993971" w="993971">
                <a:moveTo>
                  <a:pt x="0" y="0"/>
                </a:moveTo>
                <a:lnTo>
                  <a:pt x="993971" y="0"/>
                </a:lnTo>
                <a:lnTo>
                  <a:pt x="993971" y="993971"/>
                </a:lnTo>
                <a:lnTo>
                  <a:pt x="0" y="9939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97017" y="4154346"/>
            <a:ext cx="747474" cy="747474"/>
          </a:xfrm>
          <a:custGeom>
            <a:avLst/>
            <a:gdLst/>
            <a:ahLst/>
            <a:cxnLst/>
            <a:rect r="r" b="b" t="t" l="l"/>
            <a:pathLst>
              <a:path h="747474" w="747474">
                <a:moveTo>
                  <a:pt x="0" y="0"/>
                </a:moveTo>
                <a:lnTo>
                  <a:pt x="747475" y="0"/>
                </a:lnTo>
                <a:lnTo>
                  <a:pt x="747475" y="747474"/>
                </a:lnTo>
                <a:lnTo>
                  <a:pt x="0" y="7474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01213">
            <a:off x="12406193" y="419593"/>
            <a:ext cx="6190620" cy="4689395"/>
          </a:xfrm>
          <a:custGeom>
            <a:avLst/>
            <a:gdLst/>
            <a:ahLst/>
            <a:cxnLst/>
            <a:rect r="r" b="b" t="t" l="l"/>
            <a:pathLst>
              <a:path h="4689395" w="6190620">
                <a:moveTo>
                  <a:pt x="0" y="0"/>
                </a:moveTo>
                <a:lnTo>
                  <a:pt x="6190620" y="0"/>
                </a:lnTo>
                <a:lnTo>
                  <a:pt x="6190620" y="4689395"/>
                </a:lnTo>
                <a:lnTo>
                  <a:pt x="0" y="46893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4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893358">
            <a:off x="12736141" y="8294399"/>
            <a:ext cx="6657714" cy="5154180"/>
          </a:xfrm>
          <a:custGeom>
            <a:avLst/>
            <a:gdLst/>
            <a:ahLst/>
            <a:cxnLst/>
            <a:rect r="r" b="b" t="t" l="l"/>
            <a:pathLst>
              <a:path h="5154180" w="6657714">
                <a:moveTo>
                  <a:pt x="0" y="0"/>
                </a:moveTo>
                <a:lnTo>
                  <a:pt x="6657714" y="0"/>
                </a:lnTo>
                <a:lnTo>
                  <a:pt x="6657714" y="5154180"/>
                </a:lnTo>
                <a:lnTo>
                  <a:pt x="0" y="5154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36441">
            <a:off x="-5945078" y="-633509"/>
            <a:ext cx="13947556" cy="10797733"/>
          </a:xfrm>
          <a:custGeom>
            <a:avLst/>
            <a:gdLst/>
            <a:ahLst/>
            <a:cxnLst/>
            <a:rect r="r" b="b" t="t" l="l"/>
            <a:pathLst>
              <a:path h="10797733" w="13947556">
                <a:moveTo>
                  <a:pt x="0" y="0"/>
                </a:moveTo>
                <a:lnTo>
                  <a:pt x="13947556" y="0"/>
                </a:lnTo>
                <a:lnTo>
                  <a:pt x="13947556" y="10797733"/>
                </a:lnTo>
                <a:lnTo>
                  <a:pt x="0" y="1079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43672" y="350749"/>
            <a:ext cx="9800657" cy="9800657"/>
          </a:xfrm>
          <a:custGeom>
            <a:avLst/>
            <a:gdLst/>
            <a:ahLst/>
            <a:cxnLst/>
            <a:rect r="r" b="b" t="t" l="l"/>
            <a:pathLst>
              <a:path h="9800657" w="9800657">
                <a:moveTo>
                  <a:pt x="0" y="0"/>
                </a:moveTo>
                <a:lnTo>
                  <a:pt x="9800656" y="0"/>
                </a:lnTo>
                <a:lnTo>
                  <a:pt x="9800656" y="9800657"/>
                </a:lnTo>
                <a:lnTo>
                  <a:pt x="0" y="98006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962215" y="2268579"/>
            <a:ext cx="7986348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3"/>
              </a:lnSpc>
              <a:spcBef>
                <a:spcPct val="0"/>
              </a:spcBef>
            </a:pPr>
            <a:r>
              <a:rPr lang="en-US" sz="7802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Problems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920840" y="6939449"/>
            <a:ext cx="648875" cy="648875"/>
          </a:xfrm>
          <a:custGeom>
            <a:avLst/>
            <a:gdLst/>
            <a:ahLst/>
            <a:cxnLst/>
            <a:rect r="r" b="b" t="t" l="l"/>
            <a:pathLst>
              <a:path h="648875" w="648875">
                <a:moveTo>
                  <a:pt x="0" y="0"/>
                </a:moveTo>
                <a:lnTo>
                  <a:pt x="648875" y="0"/>
                </a:lnTo>
                <a:lnTo>
                  <a:pt x="648875" y="648875"/>
                </a:lnTo>
                <a:lnTo>
                  <a:pt x="0" y="648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33362" y="1028700"/>
            <a:ext cx="993971" cy="993971"/>
          </a:xfrm>
          <a:custGeom>
            <a:avLst/>
            <a:gdLst/>
            <a:ahLst/>
            <a:cxnLst/>
            <a:rect r="r" b="b" t="t" l="l"/>
            <a:pathLst>
              <a:path h="993971" w="993971">
                <a:moveTo>
                  <a:pt x="0" y="0"/>
                </a:moveTo>
                <a:lnTo>
                  <a:pt x="993971" y="0"/>
                </a:lnTo>
                <a:lnTo>
                  <a:pt x="993971" y="993971"/>
                </a:lnTo>
                <a:lnTo>
                  <a:pt x="0" y="993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536097" y="3809887"/>
            <a:ext cx="7097265" cy="4224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73227" indent="-286614" lvl="1">
              <a:lnSpc>
                <a:spcPts val="3743"/>
              </a:lnSpc>
              <a:buFont typeface="Arial"/>
              <a:buChar char="•"/>
            </a:pPr>
            <a:r>
              <a:rPr lang="en-US" sz="2655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Modern Warfare: Drones are a cheap, key tool attacking</a:t>
            </a:r>
            <a:r>
              <a:rPr lang="en-US" sz="2655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 stationary targets, critical infrastructure, and border areas.</a:t>
            </a:r>
          </a:p>
          <a:p>
            <a:pPr algn="ctr">
              <a:lnSpc>
                <a:spcPts val="3743"/>
              </a:lnSpc>
            </a:pPr>
          </a:p>
          <a:p>
            <a:pPr algn="ctr" marL="573227" indent="-286614" lvl="1">
              <a:lnSpc>
                <a:spcPts val="3743"/>
              </a:lnSpc>
              <a:buFont typeface="Arial"/>
              <a:buChar char="•"/>
            </a:pPr>
            <a:r>
              <a:rPr lang="en-US" sz="2655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L</a:t>
            </a:r>
            <a:r>
              <a:rPr lang="en-US" sz="2655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ack of Scalability: Conventional methods are too slow or too expensive when facing a massive attack of multiple objects simultaneously.</a:t>
            </a:r>
          </a:p>
          <a:p>
            <a:pPr algn="ctr">
              <a:lnSpc>
                <a:spcPts val="3743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692270" y="1457476"/>
            <a:ext cx="6147390" cy="6615762"/>
          </a:xfrm>
          <a:custGeom>
            <a:avLst/>
            <a:gdLst/>
            <a:ahLst/>
            <a:cxnLst/>
            <a:rect r="r" b="b" t="t" l="l"/>
            <a:pathLst>
              <a:path h="6615762" w="6147390">
                <a:moveTo>
                  <a:pt x="0" y="0"/>
                </a:moveTo>
                <a:lnTo>
                  <a:pt x="6147390" y="0"/>
                </a:lnTo>
                <a:lnTo>
                  <a:pt x="6147390" y="6615763"/>
                </a:lnTo>
                <a:lnTo>
                  <a:pt x="0" y="66157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4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893358">
            <a:off x="12736141" y="8294399"/>
            <a:ext cx="6657714" cy="5154180"/>
          </a:xfrm>
          <a:custGeom>
            <a:avLst/>
            <a:gdLst/>
            <a:ahLst/>
            <a:cxnLst/>
            <a:rect r="r" b="b" t="t" l="l"/>
            <a:pathLst>
              <a:path h="5154180" w="6657714">
                <a:moveTo>
                  <a:pt x="0" y="0"/>
                </a:moveTo>
                <a:lnTo>
                  <a:pt x="6657714" y="0"/>
                </a:lnTo>
                <a:lnTo>
                  <a:pt x="6657714" y="5154180"/>
                </a:lnTo>
                <a:lnTo>
                  <a:pt x="0" y="5154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36441">
            <a:off x="-5945078" y="-633509"/>
            <a:ext cx="13947556" cy="10797733"/>
          </a:xfrm>
          <a:custGeom>
            <a:avLst/>
            <a:gdLst/>
            <a:ahLst/>
            <a:cxnLst/>
            <a:rect r="r" b="b" t="t" l="l"/>
            <a:pathLst>
              <a:path h="10797733" w="13947556">
                <a:moveTo>
                  <a:pt x="0" y="0"/>
                </a:moveTo>
                <a:lnTo>
                  <a:pt x="13947556" y="0"/>
                </a:lnTo>
                <a:lnTo>
                  <a:pt x="13947556" y="10797733"/>
                </a:lnTo>
                <a:lnTo>
                  <a:pt x="0" y="1079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43672" y="350749"/>
            <a:ext cx="9800657" cy="9800657"/>
          </a:xfrm>
          <a:custGeom>
            <a:avLst/>
            <a:gdLst/>
            <a:ahLst/>
            <a:cxnLst/>
            <a:rect r="r" b="b" t="t" l="l"/>
            <a:pathLst>
              <a:path h="9800657" w="9800657">
                <a:moveTo>
                  <a:pt x="0" y="0"/>
                </a:moveTo>
                <a:lnTo>
                  <a:pt x="9800656" y="0"/>
                </a:lnTo>
                <a:lnTo>
                  <a:pt x="9800656" y="9800657"/>
                </a:lnTo>
                <a:lnTo>
                  <a:pt x="0" y="98006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718169" y="1270135"/>
            <a:ext cx="7986348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3"/>
              </a:lnSpc>
              <a:spcBef>
                <a:spcPct val="0"/>
              </a:spcBef>
            </a:pPr>
            <a:r>
              <a:rPr lang="en-US" sz="7802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Solution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68460" y="8659310"/>
            <a:ext cx="648875" cy="648875"/>
          </a:xfrm>
          <a:custGeom>
            <a:avLst/>
            <a:gdLst/>
            <a:ahLst/>
            <a:cxnLst/>
            <a:rect r="r" b="b" t="t" l="l"/>
            <a:pathLst>
              <a:path h="648875" w="648875">
                <a:moveTo>
                  <a:pt x="0" y="0"/>
                </a:moveTo>
                <a:lnTo>
                  <a:pt x="648875" y="0"/>
                </a:lnTo>
                <a:lnTo>
                  <a:pt x="648875" y="648876"/>
                </a:lnTo>
                <a:lnTo>
                  <a:pt x="0" y="648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33362" y="1028700"/>
            <a:ext cx="993971" cy="993971"/>
          </a:xfrm>
          <a:custGeom>
            <a:avLst/>
            <a:gdLst/>
            <a:ahLst/>
            <a:cxnLst/>
            <a:rect r="r" b="b" t="t" l="l"/>
            <a:pathLst>
              <a:path h="993971" w="993971">
                <a:moveTo>
                  <a:pt x="0" y="0"/>
                </a:moveTo>
                <a:lnTo>
                  <a:pt x="993971" y="0"/>
                </a:lnTo>
                <a:lnTo>
                  <a:pt x="993971" y="993971"/>
                </a:lnTo>
                <a:lnTo>
                  <a:pt x="0" y="993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718169" y="2702285"/>
            <a:ext cx="7097265" cy="716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74295" indent="-287147" lvl="1">
              <a:lnSpc>
                <a:spcPts val="3750"/>
              </a:lnSpc>
              <a:buFont typeface="Arial"/>
              <a:buChar char="•"/>
            </a:pPr>
            <a:r>
              <a:rPr lang="en-US" sz="2660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Identification: After detection by radar and IR/thermal sensors, the drone is dispatched to identify the target (Friend or Foe).</a:t>
            </a:r>
          </a:p>
          <a:p>
            <a:pPr algn="ctr">
              <a:lnSpc>
                <a:spcPts val="3750"/>
              </a:lnSpc>
            </a:pPr>
          </a:p>
          <a:p>
            <a:pPr algn="ctr" marL="574295" indent="-287147" lvl="1">
              <a:lnSpc>
                <a:spcPts val="3750"/>
              </a:lnSpc>
              <a:buFont typeface="Arial"/>
              <a:buChar char="•"/>
            </a:pPr>
            <a:r>
              <a:rPr lang="en-US" sz="2660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Full Autonomy of Decision: The AI algorithm decides: Neutralization OR Information Relay to the command center.</a:t>
            </a:r>
          </a:p>
          <a:p>
            <a:pPr algn="ctr">
              <a:lnSpc>
                <a:spcPts val="3750"/>
              </a:lnSpc>
            </a:pPr>
          </a:p>
          <a:p>
            <a:pPr algn="ctr" marL="574295" indent="-287147" lvl="1">
              <a:lnSpc>
                <a:spcPts val="3750"/>
              </a:lnSpc>
              <a:buFont typeface="Arial"/>
              <a:buChar char="•"/>
            </a:pPr>
            <a:r>
              <a:rPr lang="en-US" sz="2660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Continuous Tracking: Even after relaying information, the drone continues to actively track the target, maintaining situational awareness until a final decision is made.</a:t>
            </a:r>
          </a:p>
          <a:p>
            <a:pPr algn="ctr">
              <a:lnSpc>
                <a:spcPts val="3750"/>
              </a:lnSpc>
            </a:pPr>
          </a:p>
        </p:txBody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605640" y="1965460"/>
            <a:ext cx="8930457" cy="5953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4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893358">
            <a:off x="12736141" y="8294399"/>
            <a:ext cx="6657714" cy="5154180"/>
          </a:xfrm>
          <a:custGeom>
            <a:avLst/>
            <a:gdLst/>
            <a:ahLst/>
            <a:cxnLst/>
            <a:rect r="r" b="b" t="t" l="l"/>
            <a:pathLst>
              <a:path h="5154180" w="6657714">
                <a:moveTo>
                  <a:pt x="0" y="0"/>
                </a:moveTo>
                <a:lnTo>
                  <a:pt x="6657714" y="0"/>
                </a:lnTo>
                <a:lnTo>
                  <a:pt x="6657714" y="5154180"/>
                </a:lnTo>
                <a:lnTo>
                  <a:pt x="0" y="5154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36441">
            <a:off x="-5945078" y="-633509"/>
            <a:ext cx="13947556" cy="10797733"/>
          </a:xfrm>
          <a:custGeom>
            <a:avLst/>
            <a:gdLst/>
            <a:ahLst/>
            <a:cxnLst/>
            <a:rect r="r" b="b" t="t" l="l"/>
            <a:pathLst>
              <a:path h="10797733" w="13947556">
                <a:moveTo>
                  <a:pt x="0" y="0"/>
                </a:moveTo>
                <a:lnTo>
                  <a:pt x="13947556" y="0"/>
                </a:lnTo>
                <a:lnTo>
                  <a:pt x="13947556" y="10797733"/>
                </a:lnTo>
                <a:lnTo>
                  <a:pt x="0" y="1079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43672" y="243172"/>
            <a:ext cx="9800657" cy="9800657"/>
          </a:xfrm>
          <a:custGeom>
            <a:avLst/>
            <a:gdLst/>
            <a:ahLst/>
            <a:cxnLst/>
            <a:rect r="r" b="b" t="t" l="l"/>
            <a:pathLst>
              <a:path h="9800657" w="9800657">
                <a:moveTo>
                  <a:pt x="0" y="0"/>
                </a:moveTo>
                <a:lnTo>
                  <a:pt x="9800656" y="0"/>
                </a:lnTo>
                <a:lnTo>
                  <a:pt x="9800656" y="9800656"/>
                </a:lnTo>
                <a:lnTo>
                  <a:pt x="0" y="9800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47015" y="923925"/>
            <a:ext cx="7986348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3"/>
              </a:lnSpc>
              <a:spcBef>
                <a:spcPct val="0"/>
              </a:spcBef>
            </a:pPr>
            <a:r>
              <a:rPr lang="en-US" sz="7802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Market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920840" y="6939449"/>
            <a:ext cx="648875" cy="648875"/>
          </a:xfrm>
          <a:custGeom>
            <a:avLst/>
            <a:gdLst/>
            <a:ahLst/>
            <a:cxnLst/>
            <a:rect r="r" b="b" t="t" l="l"/>
            <a:pathLst>
              <a:path h="648875" w="648875">
                <a:moveTo>
                  <a:pt x="0" y="0"/>
                </a:moveTo>
                <a:lnTo>
                  <a:pt x="648875" y="0"/>
                </a:lnTo>
                <a:lnTo>
                  <a:pt x="648875" y="648875"/>
                </a:lnTo>
                <a:lnTo>
                  <a:pt x="0" y="648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33362" y="1028700"/>
            <a:ext cx="993971" cy="993971"/>
          </a:xfrm>
          <a:custGeom>
            <a:avLst/>
            <a:gdLst/>
            <a:ahLst/>
            <a:cxnLst/>
            <a:rect r="r" b="b" t="t" l="l"/>
            <a:pathLst>
              <a:path h="993971" w="993971">
                <a:moveTo>
                  <a:pt x="0" y="0"/>
                </a:moveTo>
                <a:lnTo>
                  <a:pt x="993971" y="0"/>
                </a:lnTo>
                <a:lnTo>
                  <a:pt x="993971" y="993971"/>
                </a:lnTo>
                <a:lnTo>
                  <a:pt x="0" y="993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12572" y="2666411"/>
            <a:ext cx="7097265" cy="2881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660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BORDER GUARDS</a:t>
            </a:r>
          </a:p>
          <a:p>
            <a:pPr algn="ctr" marL="574295" indent="-287147" lvl="1">
              <a:lnSpc>
                <a:spcPts val="3750"/>
              </a:lnSpc>
              <a:buFont typeface="Arial"/>
              <a:buChar char="•"/>
            </a:pPr>
            <a:r>
              <a:rPr lang="en-US" sz="2660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Primary Goal: Border Monitoring and prevention of airspace violations.</a:t>
            </a:r>
          </a:p>
          <a:p>
            <a:pPr algn="ctr">
              <a:lnSpc>
                <a:spcPts val="3750"/>
              </a:lnSpc>
            </a:pPr>
          </a:p>
          <a:p>
            <a:pPr algn="ctr" marL="574295" indent="-287147" lvl="1">
              <a:lnSpc>
                <a:spcPts val="3750"/>
              </a:lnSpc>
              <a:buFont typeface="Arial"/>
              <a:buChar char="•"/>
            </a:pPr>
            <a:r>
              <a:rPr lang="en-US" sz="2660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Key Value: Patrol mode, Thermal Camera, Increased Area Coverage.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035693" y="3809979"/>
            <a:ext cx="4513454" cy="2667041"/>
          </a:xfrm>
          <a:custGeom>
            <a:avLst/>
            <a:gdLst/>
            <a:ahLst/>
            <a:cxnLst/>
            <a:rect r="r" b="b" t="t" l="l"/>
            <a:pathLst>
              <a:path h="2667041" w="4513454">
                <a:moveTo>
                  <a:pt x="0" y="0"/>
                </a:moveTo>
                <a:lnTo>
                  <a:pt x="4513454" y="0"/>
                </a:lnTo>
                <a:lnTo>
                  <a:pt x="4513454" y="2667042"/>
                </a:lnTo>
                <a:lnTo>
                  <a:pt x="0" y="26670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128286" y="5739886"/>
            <a:ext cx="7065837" cy="363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2"/>
              </a:lnSpc>
              <a:spcBef>
                <a:spcPct val="0"/>
              </a:spcBef>
            </a:pPr>
            <a:r>
              <a:rPr lang="en-US" sz="2660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MILIT</a:t>
            </a:r>
            <a:r>
              <a:rPr lang="en-US" sz="2660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ARY</a:t>
            </a:r>
          </a:p>
          <a:p>
            <a:pPr algn="ctr" marL="574295" indent="-287147" lvl="1">
              <a:lnSpc>
                <a:spcPts val="3192"/>
              </a:lnSpc>
              <a:buFont typeface="Arial"/>
              <a:buChar char="•"/>
            </a:pPr>
            <a:r>
              <a:rPr lang="en-US" sz="2660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Primary Goal: Fast, scalable Defense against massive attacks and protection of military assets.</a:t>
            </a:r>
          </a:p>
          <a:p>
            <a:pPr algn="ctr">
              <a:lnSpc>
                <a:spcPts val="3192"/>
              </a:lnSpc>
            </a:pPr>
          </a:p>
          <a:p>
            <a:pPr algn="ctr" marL="574295" indent="-287147" lvl="1">
              <a:lnSpc>
                <a:spcPts val="3192"/>
              </a:lnSpc>
              <a:buFont typeface="Arial"/>
              <a:buChar char="•"/>
            </a:pPr>
            <a:r>
              <a:rPr lang="en-US" sz="2660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Key Value: Drastic Cost Reduction: Countering small drones with cheap defender drones (instead of expensive missile systems).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4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893358">
            <a:off x="13143289" y="-1192778"/>
            <a:ext cx="7881124" cy="6101303"/>
          </a:xfrm>
          <a:custGeom>
            <a:avLst/>
            <a:gdLst/>
            <a:ahLst/>
            <a:cxnLst/>
            <a:rect r="r" b="b" t="t" l="l"/>
            <a:pathLst>
              <a:path h="6101303" w="7881124">
                <a:moveTo>
                  <a:pt x="0" y="0"/>
                </a:moveTo>
                <a:lnTo>
                  <a:pt x="7881124" y="0"/>
                </a:lnTo>
                <a:lnTo>
                  <a:pt x="7881124" y="6101304"/>
                </a:lnTo>
                <a:lnTo>
                  <a:pt x="0" y="61013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65053" y="350749"/>
            <a:ext cx="9800657" cy="9800657"/>
          </a:xfrm>
          <a:custGeom>
            <a:avLst/>
            <a:gdLst/>
            <a:ahLst/>
            <a:cxnLst/>
            <a:rect r="r" b="b" t="t" l="l"/>
            <a:pathLst>
              <a:path h="9800657" w="9800657">
                <a:moveTo>
                  <a:pt x="0" y="0"/>
                </a:moveTo>
                <a:lnTo>
                  <a:pt x="9800657" y="0"/>
                </a:lnTo>
                <a:lnTo>
                  <a:pt x="9800657" y="9800657"/>
                </a:lnTo>
                <a:lnTo>
                  <a:pt x="0" y="98006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893358">
            <a:off x="11253183" y="7520420"/>
            <a:ext cx="7881124" cy="6101303"/>
          </a:xfrm>
          <a:custGeom>
            <a:avLst/>
            <a:gdLst/>
            <a:ahLst/>
            <a:cxnLst/>
            <a:rect r="r" b="b" t="t" l="l"/>
            <a:pathLst>
              <a:path h="6101303" w="7881124">
                <a:moveTo>
                  <a:pt x="0" y="0"/>
                </a:moveTo>
                <a:lnTo>
                  <a:pt x="7881124" y="0"/>
                </a:lnTo>
                <a:lnTo>
                  <a:pt x="7881124" y="6101304"/>
                </a:lnTo>
                <a:lnTo>
                  <a:pt x="0" y="61013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29243" y="5251077"/>
            <a:ext cx="993971" cy="993971"/>
          </a:xfrm>
          <a:custGeom>
            <a:avLst/>
            <a:gdLst/>
            <a:ahLst/>
            <a:cxnLst/>
            <a:rect r="r" b="b" t="t" l="l"/>
            <a:pathLst>
              <a:path h="993971" w="993971">
                <a:moveTo>
                  <a:pt x="0" y="0"/>
                </a:moveTo>
                <a:lnTo>
                  <a:pt x="993971" y="0"/>
                </a:lnTo>
                <a:lnTo>
                  <a:pt x="993971" y="993971"/>
                </a:lnTo>
                <a:lnTo>
                  <a:pt x="0" y="993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1484137"/>
            <a:ext cx="747474" cy="747474"/>
          </a:xfrm>
          <a:custGeom>
            <a:avLst/>
            <a:gdLst/>
            <a:ahLst/>
            <a:cxnLst/>
            <a:rect r="r" b="b" t="t" l="l"/>
            <a:pathLst>
              <a:path h="747474" w="747474">
                <a:moveTo>
                  <a:pt x="0" y="0"/>
                </a:moveTo>
                <a:lnTo>
                  <a:pt x="747474" y="0"/>
                </a:lnTo>
                <a:lnTo>
                  <a:pt x="747474" y="747474"/>
                </a:lnTo>
                <a:lnTo>
                  <a:pt x="0" y="747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31736" y="439842"/>
            <a:ext cx="7986348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3"/>
              </a:lnSpc>
              <a:spcBef>
                <a:spcPct val="0"/>
              </a:spcBef>
            </a:pPr>
            <a:r>
              <a:rPr lang="en-US" sz="7802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Tech solution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4234" y="1762624"/>
            <a:ext cx="7734516" cy="842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73227" indent="-286614" lvl="1">
              <a:lnSpc>
                <a:spcPts val="3743"/>
              </a:lnSpc>
              <a:buFont typeface="Arial"/>
              <a:buChar char="•"/>
            </a:pPr>
            <a:r>
              <a:rPr lang="en-US" sz="2655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AI</a:t>
            </a:r>
            <a:r>
              <a:rPr lang="en-US" sz="2655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: Computer Vision (DL) algorithms for autonomous target tracking, identification, and neutralization decision-making.</a:t>
            </a:r>
          </a:p>
          <a:p>
            <a:pPr algn="ctr">
              <a:lnSpc>
                <a:spcPts val="3743"/>
              </a:lnSpc>
            </a:pPr>
          </a:p>
          <a:p>
            <a:pPr algn="ctr" marL="573227" indent="-286614" lvl="1">
              <a:lnSpc>
                <a:spcPts val="3743"/>
              </a:lnSpc>
              <a:buFont typeface="Arial"/>
              <a:buChar char="•"/>
            </a:pPr>
            <a:r>
              <a:rPr lang="en-US" sz="2655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Sensor System: Integrated ground radar + Thermal Cameras on drones (for ISR, night targeting/human detection).</a:t>
            </a:r>
          </a:p>
          <a:p>
            <a:pPr algn="ctr">
              <a:lnSpc>
                <a:spcPts val="3743"/>
              </a:lnSpc>
            </a:pPr>
          </a:p>
          <a:p>
            <a:pPr algn="ctr">
              <a:lnSpc>
                <a:spcPts val="3743"/>
              </a:lnSpc>
            </a:pPr>
            <a:r>
              <a:rPr lang="en-US" sz="2655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Flexible</a:t>
            </a:r>
            <a:r>
              <a:rPr lang="en-US" sz="2655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 Reaction Variants:</a:t>
            </a:r>
          </a:p>
          <a:p>
            <a:pPr algn="ctr">
              <a:lnSpc>
                <a:spcPts val="3743"/>
              </a:lnSpc>
            </a:pPr>
          </a:p>
          <a:p>
            <a:pPr algn="ctr" marL="573227" indent="-286614" lvl="1">
              <a:lnSpc>
                <a:spcPts val="3743"/>
              </a:lnSpc>
              <a:buFont typeface="Arial"/>
              <a:buChar char="•"/>
            </a:pPr>
            <a:r>
              <a:rPr lang="en-US" sz="2655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Variant 1: Net Launcher: For non-destructive neutralization (rotor blocking). Drone can return or engage another target after attack.</a:t>
            </a:r>
          </a:p>
          <a:p>
            <a:pPr algn="ctr">
              <a:lnSpc>
                <a:spcPts val="3743"/>
              </a:lnSpc>
            </a:pPr>
          </a:p>
          <a:p>
            <a:pPr algn="ctr" marL="573227" indent="-286614" lvl="1">
              <a:lnSpc>
                <a:spcPts val="3743"/>
              </a:lnSpc>
              <a:buFont typeface="Arial"/>
              <a:buChar char="•"/>
            </a:pPr>
            <a:r>
              <a:rPr lang="en-US" sz="2655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Variant 2: Kamikaze Drone: Self-detonation to destroy the target. This is the ultimate, precise solution for critical threats.</a:t>
            </a:r>
          </a:p>
          <a:p>
            <a:pPr algn="ctr">
              <a:lnSpc>
                <a:spcPts val="3743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986977" y="2663266"/>
            <a:ext cx="6152643" cy="3084796"/>
          </a:xfrm>
          <a:custGeom>
            <a:avLst/>
            <a:gdLst/>
            <a:ahLst/>
            <a:cxnLst/>
            <a:rect r="r" b="b" t="t" l="l"/>
            <a:pathLst>
              <a:path h="3084796" w="6152643">
                <a:moveTo>
                  <a:pt x="0" y="0"/>
                </a:moveTo>
                <a:lnTo>
                  <a:pt x="6152643" y="0"/>
                </a:lnTo>
                <a:lnTo>
                  <a:pt x="6152643" y="3084797"/>
                </a:lnTo>
                <a:lnTo>
                  <a:pt x="0" y="30847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4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72222">
            <a:off x="14495313" y="72572"/>
            <a:ext cx="7881124" cy="6101303"/>
          </a:xfrm>
          <a:custGeom>
            <a:avLst/>
            <a:gdLst/>
            <a:ahLst/>
            <a:cxnLst/>
            <a:rect r="r" b="b" t="t" l="l"/>
            <a:pathLst>
              <a:path h="6101303" w="7881124">
                <a:moveTo>
                  <a:pt x="0" y="0"/>
                </a:moveTo>
                <a:lnTo>
                  <a:pt x="7881124" y="0"/>
                </a:lnTo>
                <a:lnTo>
                  <a:pt x="7881124" y="6101303"/>
                </a:lnTo>
                <a:lnTo>
                  <a:pt x="0" y="6101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5648054" y="-427359"/>
            <a:ext cx="9024951" cy="6986816"/>
          </a:xfrm>
          <a:custGeom>
            <a:avLst/>
            <a:gdLst/>
            <a:ahLst/>
            <a:cxnLst/>
            <a:rect r="r" b="b" t="t" l="l"/>
            <a:pathLst>
              <a:path h="6986816" w="9024951">
                <a:moveTo>
                  <a:pt x="0" y="0"/>
                </a:moveTo>
                <a:lnTo>
                  <a:pt x="9024951" y="0"/>
                </a:lnTo>
                <a:lnTo>
                  <a:pt x="9024951" y="6986816"/>
                </a:lnTo>
                <a:lnTo>
                  <a:pt x="0" y="698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43672" y="350749"/>
            <a:ext cx="9800657" cy="9800657"/>
          </a:xfrm>
          <a:custGeom>
            <a:avLst/>
            <a:gdLst/>
            <a:ahLst/>
            <a:cxnLst/>
            <a:rect r="r" b="b" t="t" l="l"/>
            <a:pathLst>
              <a:path h="9800657" w="9800657">
                <a:moveTo>
                  <a:pt x="0" y="0"/>
                </a:moveTo>
                <a:lnTo>
                  <a:pt x="9800656" y="0"/>
                </a:lnTo>
                <a:lnTo>
                  <a:pt x="9800656" y="9800657"/>
                </a:lnTo>
                <a:lnTo>
                  <a:pt x="0" y="98006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00456" y="4154346"/>
            <a:ext cx="747474" cy="747474"/>
          </a:xfrm>
          <a:custGeom>
            <a:avLst/>
            <a:gdLst/>
            <a:ahLst/>
            <a:cxnLst/>
            <a:rect r="r" b="b" t="t" l="l"/>
            <a:pathLst>
              <a:path h="747474" w="747474">
                <a:moveTo>
                  <a:pt x="0" y="0"/>
                </a:moveTo>
                <a:lnTo>
                  <a:pt x="747474" y="0"/>
                </a:lnTo>
                <a:lnTo>
                  <a:pt x="747474" y="747474"/>
                </a:lnTo>
                <a:lnTo>
                  <a:pt x="0" y="747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50358" y="1507790"/>
            <a:ext cx="993971" cy="993971"/>
          </a:xfrm>
          <a:custGeom>
            <a:avLst/>
            <a:gdLst/>
            <a:ahLst/>
            <a:cxnLst/>
            <a:rect r="r" b="b" t="t" l="l"/>
            <a:pathLst>
              <a:path h="993971" w="993971">
                <a:moveTo>
                  <a:pt x="0" y="0"/>
                </a:moveTo>
                <a:lnTo>
                  <a:pt x="993970" y="0"/>
                </a:lnTo>
                <a:lnTo>
                  <a:pt x="993970" y="993971"/>
                </a:lnTo>
                <a:lnTo>
                  <a:pt x="0" y="993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1020" y="6329486"/>
            <a:ext cx="7986348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3"/>
              </a:lnSpc>
              <a:spcBef>
                <a:spcPct val="0"/>
              </a:spcBef>
            </a:pPr>
            <a:r>
              <a:rPr lang="en-US" sz="7802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Opportunities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01984" y="3027974"/>
            <a:ext cx="8094947" cy="562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73227" indent="-286614" lvl="1">
              <a:lnSpc>
                <a:spcPts val="3743"/>
              </a:lnSpc>
              <a:buFont typeface="Arial"/>
              <a:buChar char="•"/>
            </a:pPr>
            <a:r>
              <a:rPr lang="en-US" sz="2655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Strategic Integration (Hive Mind): Development toward a centralized management system ("Hive Mind") that coordinates dozens of defender drones simultaneously.</a:t>
            </a:r>
          </a:p>
          <a:p>
            <a:pPr algn="ctr">
              <a:lnSpc>
                <a:spcPts val="3743"/>
              </a:lnSpc>
            </a:pPr>
          </a:p>
          <a:p>
            <a:pPr algn="ctr" marL="573227" indent="-286614" lvl="1">
              <a:lnSpc>
                <a:spcPts val="3743"/>
              </a:lnSpc>
              <a:buFont typeface="Arial"/>
              <a:buChar char="•"/>
            </a:pPr>
            <a:r>
              <a:rPr lang="en-US" sz="2655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Resource Optimization: The Hive Mind optimizes drone deployment, minimizing operational costs and defense gaps.</a:t>
            </a:r>
          </a:p>
          <a:p>
            <a:pPr algn="ctr">
              <a:lnSpc>
                <a:spcPts val="3743"/>
              </a:lnSpc>
            </a:pPr>
          </a:p>
          <a:p>
            <a:pPr algn="ctr" marL="573227" indent="-286614" lvl="1">
              <a:lnSpc>
                <a:spcPts val="3743"/>
              </a:lnSpc>
              <a:buFont typeface="Arial"/>
              <a:buChar char="•"/>
            </a:pPr>
            <a:r>
              <a:rPr lang="en-US" sz="2655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Geographical Scalability: Integrating the system on a larger scale (e.g., entire national border), ensuring full coverage and centralized oversight.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922106" y="1028700"/>
            <a:ext cx="6410042" cy="2872156"/>
          </a:xfrm>
          <a:custGeom>
            <a:avLst/>
            <a:gdLst/>
            <a:ahLst/>
            <a:cxnLst/>
            <a:rect r="r" b="b" t="t" l="l"/>
            <a:pathLst>
              <a:path h="2872156" w="6410042">
                <a:moveTo>
                  <a:pt x="0" y="0"/>
                </a:moveTo>
                <a:lnTo>
                  <a:pt x="6410042" y="0"/>
                </a:lnTo>
                <a:lnTo>
                  <a:pt x="6410042" y="2872156"/>
                </a:lnTo>
                <a:lnTo>
                  <a:pt x="0" y="28721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4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893358">
            <a:off x="12736141" y="8294399"/>
            <a:ext cx="6657714" cy="5154180"/>
          </a:xfrm>
          <a:custGeom>
            <a:avLst/>
            <a:gdLst/>
            <a:ahLst/>
            <a:cxnLst/>
            <a:rect r="r" b="b" t="t" l="l"/>
            <a:pathLst>
              <a:path h="5154180" w="6657714">
                <a:moveTo>
                  <a:pt x="0" y="0"/>
                </a:moveTo>
                <a:lnTo>
                  <a:pt x="6657714" y="0"/>
                </a:lnTo>
                <a:lnTo>
                  <a:pt x="6657714" y="5154180"/>
                </a:lnTo>
                <a:lnTo>
                  <a:pt x="0" y="5154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36441">
            <a:off x="-5945078" y="-633509"/>
            <a:ext cx="13947556" cy="10797733"/>
          </a:xfrm>
          <a:custGeom>
            <a:avLst/>
            <a:gdLst/>
            <a:ahLst/>
            <a:cxnLst/>
            <a:rect r="r" b="b" t="t" l="l"/>
            <a:pathLst>
              <a:path h="10797733" w="13947556">
                <a:moveTo>
                  <a:pt x="0" y="0"/>
                </a:moveTo>
                <a:lnTo>
                  <a:pt x="13947556" y="0"/>
                </a:lnTo>
                <a:lnTo>
                  <a:pt x="13947556" y="10797733"/>
                </a:lnTo>
                <a:lnTo>
                  <a:pt x="0" y="1079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43672" y="433062"/>
            <a:ext cx="9800657" cy="9800657"/>
          </a:xfrm>
          <a:custGeom>
            <a:avLst/>
            <a:gdLst/>
            <a:ahLst/>
            <a:cxnLst/>
            <a:rect r="r" b="b" t="t" l="l"/>
            <a:pathLst>
              <a:path h="9800657" w="9800657">
                <a:moveTo>
                  <a:pt x="0" y="0"/>
                </a:moveTo>
                <a:lnTo>
                  <a:pt x="9800656" y="0"/>
                </a:lnTo>
                <a:lnTo>
                  <a:pt x="9800656" y="9800656"/>
                </a:lnTo>
                <a:lnTo>
                  <a:pt x="0" y="9800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20840" y="6939449"/>
            <a:ext cx="648875" cy="648875"/>
          </a:xfrm>
          <a:custGeom>
            <a:avLst/>
            <a:gdLst/>
            <a:ahLst/>
            <a:cxnLst/>
            <a:rect r="r" b="b" t="t" l="l"/>
            <a:pathLst>
              <a:path h="648875" w="648875">
                <a:moveTo>
                  <a:pt x="0" y="0"/>
                </a:moveTo>
                <a:lnTo>
                  <a:pt x="648875" y="0"/>
                </a:lnTo>
                <a:lnTo>
                  <a:pt x="648875" y="648875"/>
                </a:lnTo>
                <a:lnTo>
                  <a:pt x="0" y="648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33362" y="1028700"/>
            <a:ext cx="993971" cy="993971"/>
          </a:xfrm>
          <a:custGeom>
            <a:avLst/>
            <a:gdLst/>
            <a:ahLst/>
            <a:cxnLst/>
            <a:rect r="r" b="b" t="t" l="l"/>
            <a:pathLst>
              <a:path h="993971" w="993971">
                <a:moveTo>
                  <a:pt x="0" y="0"/>
                </a:moveTo>
                <a:lnTo>
                  <a:pt x="993971" y="0"/>
                </a:lnTo>
                <a:lnTo>
                  <a:pt x="993971" y="993971"/>
                </a:lnTo>
                <a:lnTo>
                  <a:pt x="0" y="993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34244" y="3796317"/>
            <a:ext cx="5219511" cy="4882418"/>
          </a:xfrm>
          <a:custGeom>
            <a:avLst/>
            <a:gdLst/>
            <a:ahLst/>
            <a:cxnLst/>
            <a:rect r="r" b="b" t="t" l="l"/>
            <a:pathLst>
              <a:path h="4882418" w="5219511">
                <a:moveTo>
                  <a:pt x="0" y="0"/>
                </a:moveTo>
                <a:lnTo>
                  <a:pt x="5219512" y="0"/>
                </a:lnTo>
                <a:lnTo>
                  <a:pt x="5219512" y="4882418"/>
                </a:lnTo>
                <a:lnTo>
                  <a:pt x="0" y="48824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2838" y="3617584"/>
            <a:ext cx="4273277" cy="5697703"/>
          </a:xfrm>
          <a:custGeom>
            <a:avLst/>
            <a:gdLst/>
            <a:ahLst/>
            <a:cxnLst/>
            <a:rect r="r" b="b" t="t" l="l"/>
            <a:pathLst>
              <a:path h="5697703" w="4273277">
                <a:moveTo>
                  <a:pt x="0" y="0"/>
                </a:moveTo>
                <a:lnTo>
                  <a:pt x="4273277" y="0"/>
                </a:lnTo>
                <a:lnTo>
                  <a:pt x="4273277" y="5697702"/>
                </a:lnTo>
                <a:lnTo>
                  <a:pt x="0" y="56977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02507" y="3554994"/>
            <a:ext cx="4367161" cy="5822882"/>
          </a:xfrm>
          <a:custGeom>
            <a:avLst/>
            <a:gdLst/>
            <a:ahLst/>
            <a:cxnLst/>
            <a:rect r="r" b="b" t="t" l="l"/>
            <a:pathLst>
              <a:path h="5822882" w="4367161">
                <a:moveTo>
                  <a:pt x="0" y="0"/>
                </a:moveTo>
                <a:lnTo>
                  <a:pt x="4367161" y="0"/>
                </a:lnTo>
                <a:lnTo>
                  <a:pt x="4367161" y="5822882"/>
                </a:lnTo>
                <a:lnTo>
                  <a:pt x="0" y="58228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50826" y="1014469"/>
            <a:ext cx="7986348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3"/>
              </a:lnSpc>
              <a:spcBef>
                <a:spcPct val="0"/>
              </a:spcBef>
            </a:pPr>
            <a:r>
              <a:rPr lang="en-US" sz="7802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Our team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7561" y="2482079"/>
            <a:ext cx="5423831" cy="8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sz="5299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Mateusz Gałda (PM)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50584" y="2484109"/>
            <a:ext cx="418683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Maciek Gilecki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91741" y="2484109"/>
            <a:ext cx="358869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Paweł Górski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DAG2IOW1ZAg</dc:identifier>
  <dcterms:modified xsi:type="dcterms:W3CDTF">2011-08-01T06:04:30Z</dcterms:modified>
  <cp:revision>1</cp:revision>
  <dc:title>AEROGUARD</dc:title>
</cp:coreProperties>
</file>